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3E6E7-5C66-44B4-9DD1-544DAC684A24}" type="doc">
      <dgm:prSet loTypeId="urn:microsoft.com/office/officeart/2005/8/layout/chevron1" loCatId="process" qsTypeId="urn:microsoft.com/office/officeart/2005/8/quickstyle/simple1" qsCatId="simple" csTypeId="urn:microsoft.com/office/officeart/2005/8/colors/accent1_2" csCatId="accent1" phldr="1"/>
      <dgm:spPr/>
    </dgm:pt>
    <dgm:pt modelId="{7CA3A23B-14C2-4A56-8419-6204E1F009CB}">
      <dgm:prSet phldrT="[Metin]"/>
      <dgm:spPr/>
      <dgm:t>
        <a:bodyPr/>
        <a:lstStyle/>
        <a:p>
          <a:r>
            <a:rPr lang="tr-TR" dirty="0"/>
            <a:t>Yansıtın</a:t>
          </a:r>
        </a:p>
      </dgm:t>
    </dgm:pt>
    <dgm:pt modelId="{8C631FD2-6379-4248-8513-0E23F3244549}" type="parTrans" cxnId="{E5EDFAE2-46A8-4D21-A748-B7B3448E849D}">
      <dgm:prSet/>
      <dgm:spPr/>
      <dgm:t>
        <a:bodyPr/>
        <a:lstStyle/>
        <a:p>
          <a:endParaRPr lang="tr-TR"/>
        </a:p>
      </dgm:t>
    </dgm:pt>
    <dgm:pt modelId="{CB032750-641E-43F8-A8CB-72FE0562F105}" type="sibTrans" cxnId="{E5EDFAE2-46A8-4D21-A748-B7B3448E849D}">
      <dgm:prSet/>
      <dgm:spPr/>
      <dgm:t>
        <a:bodyPr/>
        <a:lstStyle/>
        <a:p>
          <a:endParaRPr lang="tr-TR"/>
        </a:p>
      </dgm:t>
    </dgm:pt>
    <dgm:pt modelId="{DD25C046-0A96-44A8-B733-549E5B57EB56}">
      <dgm:prSet phldrT="[Metin]"/>
      <dgm:spPr/>
      <dgm:t>
        <a:bodyPr/>
        <a:lstStyle/>
        <a:p>
          <a:r>
            <a:rPr lang="tr-TR" dirty="0"/>
            <a:t>Alternatif sunun</a:t>
          </a:r>
        </a:p>
      </dgm:t>
    </dgm:pt>
    <dgm:pt modelId="{C840C127-A208-4243-8E13-4AD71E4BECAE}" type="parTrans" cxnId="{39039821-9397-43DF-B3B3-E5E36DAE101C}">
      <dgm:prSet/>
      <dgm:spPr/>
      <dgm:t>
        <a:bodyPr/>
        <a:lstStyle/>
        <a:p>
          <a:endParaRPr lang="tr-TR"/>
        </a:p>
      </dgm:t>
    </dgm:pt>
    <dgm:pt modelId="{87304F99-FC57-4C46-BC0C-B885FFAC22CD}" type="sibTrans" cxnId="{39039821-9397-43DF-B3B3-E5E36DAE101C}">
      <dgm:prSet/>
      <dgm:spPr/>
      <dgm:t>
        <a:bodyPr/>
        <a:lstStyle/>
        <a:p>
          <a:endParaRPr lang="tr-TR"/>
        </a:p>
      </dgm:t>
    </dgm:pt>
    <dgm:pt modelId="{4CE3ADA9-6F31-4840-9C61-F756509078F9}">
      <dgm:prSet phldrT="[Metin]"/>
      <dgm:spPr/>
      <dgm:t>
        <a:bodyPr/>
        <a:lstStyle/>
        <a:p>
          <a:r>
            <a:rPr lang="tr-TR" dirty="0"/>
            <a:t>Son seçimleri ifade edin</a:t>
          </a:r>
        </a:p>
      </dgm:t>
    </dgm:pt>
    <dgm:pt modelId="{C3D34D43-64B6-40B7-8826-A2EE113A79F4}" type="parTrans" cxnId="{6A31CB67-449D-4908-8028-5BF3D21B99FF}">
      <dgm:prSet/>
      <dgm:spPr/>
      <dgm:t>
        <a:bodyPr/>
        <a:lstStyle/>
        <a:p>
          <a:endParaRPr lang="tr-TR"/>
        </a:p>
      </dgm:t>
    </dgm:pt>
    <dgm:pt modelId="{8A0EE769-715E-4263-BDCA-A74E6ACA2618}" type="sibTrans" cxnId="{6A31CB67-449D-4908-8028-5BF3D21B99FF}">
      <dgm:prSet/>
      <dgm:spPr/>
      <dgm:t>
        <a:bodyPr/>
        <a:lstStyle/>
        <a:p>
          <a:endParaRPr lang="tr-TR"/>
        </a:p>
      </dgm:t>
    </dgm:pt>
    <dgm:pt modelId="{08F5FC42-B20D-43F2-8945-7236D39FBC3E}">
      <dgm:prSet/>
      <dgm:spPr/>
      <dgm:t>
        <a:bodyPr/>
        <a:lstStyle/>
        <a:p>
          <a:r>
            <a:rPr lang="tr-TR" dirty="0"/>
            <a:t>Sınırları ifade edin</a:t>
          </a:r>
        </a:p>
      </dgm:t>
    </dgm:pt>
    <dgm:pt modelId="{5E41C35A-9B45-4706-9D47-5DCF9DDEABB2}" type="parTrans" cxnId="{AC0E65B2-DF2B-4BFA-99ED-833F34F920A5}">
      <dgm:prSet/>
      <dgm:spPr/>
      <dgm:t>
        <a:bodyPr/>
        <a:lstStyle/>
        <a:p>
          <a:endParaRPr lang="tr-TR"/>
        </a:p>
      </dgm:t>
    </dgm:pt>
    <dgm:pt modelId="{5F6D04CC-1A8F-48F4-8897-5AF3D1D8D89C}" type="sibTrans" cxnId="{AC0E65B2-DF2B-4BFA-99ED-833F34F920A5}">
      <dgm:prSet/>
      <dgm:spPr/>
      <dgm:t>
        <a:bodyPr/>
        <a:lstStyle/>
        <a:p>
          <a:endParaRPr lang="tr-TR"/>
        </a:p>
      </dgm:t>
    </dgm:pt>
    <dgm:pt modelId="{49548B5B-8DCD-4F0A-9538-1A847434E6AA}" type="pres">
      <dgm:prSet presAssocID="{7BC3E6E7-5C66-44B4-9DD1-544DAC684A24}" presName="Name0" presStyleCnt="0">
        <dgm:presLayoutVars>
          <dgm:dir/>
          <dgm:animLvl val="lvl"/>
          <dgm:resizeHandles val="exact"/>
        </dgm:presLayoutVars>
      </dgm:prSet>
      <dgm:spPr/>
    </dgm:pt>
    <dgm:pt modelId="{2C2F71A2-8EC9-442F-A75A-5C012F04A55D}" type="pres">
      <dgm:prSet presAssocID="{7CA3A23B-14C2-4A56-8419-6204E1F009CB}" presName="parTxOnly" presStyleLbl="node1" presStyleIdx="0" presStyleCnt="4" custLinFactNeighborX="8788" custLinFactNeighborY="-920">
        <dgm:presLayoutVars>
          <dgm:chMax val="0"/>
          <dgm:chPref val="0"/>
          <dgm:bulletEnabled val="1"/>
        </dgm:presLayoutVars>
      </dgm:prSet>
      <dgm:spPr/>
      <dgm:t>
        <a:bodyPr/>
        <a:lstStyle/>
        <a:p>
          <a:endParaRPr lang="tr-TR"/>
        </a:p>
      </dgm:t>
    </dgm:pt>
    <dgm:pt modelId="{AE0A6F23-8CDA-43BB-BE06-6BE21B5A91DD}" type="pres">
      <dgm:prSet presAssocID="{CB032750-641E-43F8-A8CB-72FE0562F105}" presName="parTxOnlySpace" presStyleCnt="0"/>
      <dgm:spPr/>
    </dgm:pt>
    <dgm:pt modelId="{385B5559-3F6D-4EE4-B7B8-2EFD71386AC7}" type="pres">
      <dgm:prSet presAssocID="{08F5FC42-B20D-43F2-8945-7236D39FBC3E}" presName="parTxOnly" presStyleLbl="node1" presStyleIdx="1" presStyleCnt="4">
        <dgm:presLayoutVars>
          <dgm:chMax val="0"/>
          <dgm:chPref val="0"/>
          <dgm:bulletEnabled val="1"/>
        </dgm:presLayoutVars>
      </dgm:prSet>
      <dgm:spPr/>
      <dgm:t>
        <a:bodyPr/>
        <a:lstStyle/>
        <a:p>
          <a:endParaRPr lang="tr-TR"/>
        </a:p>
      </dgm:t>
    </dgm:pt>
    <dgm:pt modelId="{65BDE1A7-D574-4381-992A-0B3892930CCA}" type="pres">
      <dgm:prSet presAssocID="{5F6D04CC-1A8F-48F4-8897-5AF3D1D8D89C}" presName="parTxOnlySpace" presStyleCnt="0"/>
      <dgm:spPr/>
    </dgm:pt>
    <dgm:pt modelId="{0ADDA8FB-90AC-4047-BB81-C6E9F8160CDA}" type="pres">
      <dgm:prSet presAssocID="{DD25C046-0A96-44A8-B733-549E5B57EB56}" presName="parTxOnly" presStyleLbl="node1" presStyleIdx="2" presStyleCnt="4">
        <dgm:presLayoutVars>
          <dgm:chMax val="0"/>
          <dgm:chPref val="0"/>
          <dgm:bulletEnabled val="1"/>
        </dgm:presLayoutVars>
      </dgm:prSet>
      <dgm:spPr/>
      <dgm:t>
        <a:bodyPr/>
        <a:lstStyle/>
        <a:p>
          <a:endParaRPr lang="tr-TR"/>
        </a:p>
      </dgm:t>
    </dgm:pt>
    <dgm:pt modelId="{6BAE8660-894F-4622-A027-9DF7612128EC}" type="pres">
      <dgm:prSet presAssocID="{87304F99-FC57-4C46-BC0C-B885FFAC22CD}" presName="parTxOnlySpace" presStyleCnt="0"/>
      <dgm:spPr/>
    </dgm:pt>
    <dgm:pt modelId="{18B49C7F-BF7E-4904-849F-BBCBAC6943AA}" type="pres">
      <dgm:prSet presAssocID="{4CE3ADA9-6F31-4840-9C61-F756509078F9}" presName="parTxOnly" presStyleLbl="node1" presStyleIdx="3" presStyleCnt="4">
        <dgm:presLayoutVars>
          <dgm:chMax val="0"/>
          <dgm:chPref val="0"/>
          <dgm:bulletEnabled val="1"/>
        </dgm:presLayoutVars>
      </dgm:prSet>
      <dgm:spPr/>
      <dgm:t>
        <a:bodyPr/>
        <a:lstStyle/>
        <a:p>
          <a:endParaRPr lang="tr-TR"/>
        </a:p>
      </dgm:t>
    </dgm:pt>
  </dgm:ptLst>
  <dgm:cxnLst>
    <dgm:cxn modelId="{E5EDFAE2-46A8-4D21-A748-B7B3448E849D}" srcId="{7BC3E6E7-5C66-44B4-9DD1-544DAC684A24}" destId="{7CA3A23B-14C2-4A56-8419-6204E1F009CB}" srcOrd="0" destOrd="0" parTransId="{8C631FD2-6379-4248-8513-0E23F3244549}" sibTransId="{CB032750-641E-43F8-A8CB-72FE0562F105}"/>
    <dgm:cxn modelId="{4F1E5F8E-8810-4C0B-95E4-77A413EAB396}" type="presOf" srcId="{4CE3ADA9-6F31-4840-9C61-F756509078F9}" destId="{18B49C7F-BF7E-4904-849F-BBCBAC6943AA}" srcOrd="0" destOrd="0" presId="urn:microsoft.com/office/officeart/2005/8/layout/chevron1"/>
    <dgm:cxn modelId="{AC0E65B2-DF2B-4BFA-99ED-833F34F920A5}" srcId="{7BC3E6E7-5C66-44B4-9DD1-544DAC684A24}" destId="{08F5FC42-B20D-43F2-8945-7236D39FBC3E}" srcOrd="1" destOrd="0" parTransId="{5E41C35A-9B45-4706-9D47-5DCF9DDEABB2}" sibTransId="{5F6D04CC-1A8F-48F4-8897-5AF3D1D8D89C}"/>
    <dgm:cxn modelId="{39039821-9397-43DF-B3B3-E5E36DAE101C}" srcId="{7BC3E6E7-5C66-44B4-9DD1-544DAC684A24}" destId="{DD25C046-0A96-44A8-B733-549E5B57EB56}" srcOrd="2" destOrd="0" parTransId="{C840C127-A208-4243-8E13-4AD71E4BECAE}" sibTransId="{87304F99-FC57-4C46-BC0C-B885FFAC22CD}"/>
    <dgm:cxn modelId="{6A31CB67-449D-4908-8028-5BF3D21B99FF}" srcId="{7BC3E6E7-5C66-44B4-9DD1-544DAC684A24}" destId="{4CE3ADA9-6F31-4840-9C61-F756509078F9}" srcOrd="3" destOrd="0" parTransId="{C3D34D43-64B6-40B7-8826-A2EE113A79F4}" sibTransId="{8A0EE769-715E-4263-BDCA-A74E6ACA2618}"/>
    <dgm:cxn modelId="{A85E055B-E406-477B-B111-1EB3C5238595}" type="presOf" srcId="{08F5FC42-B20D-43F2-8945-7236D39FBC3E}" destId="{385B5559-3F6D-4EE4-B7B8-2EFD71386AC7}" srcOrd="0" destOrd="0" presId="urn:microsoft.com/office/officeart/2005/8/layout/chevron1"/>
    <dgm:cxn modelId="{7B9BEA34-96CA-46F8-B595-1A11AA819BBD}" type="presOf" srcId="{DD25C046-0A96-44A8-B733-549E5B57EB56}" destId="{0ADDA8FB-90AC-4047-BB81-C6E9F8160CDA}" srcOrd="0" destOrd="0" presId="urn:microsoft.com/office/officeart/2005/8/layout/chevron1"/>
    <dgm:cxn modelId="{40C1EEBB-5F39-44DD-9B86-B566C5057897}" type="presOf" srcId="{7BC3E6E7-5C66-44B4-9DD1-544DAC684A24}" destId="{49548B5B-8DCD-4F0A-9538-1A847434E6AA}" srcOrd="0" destOrd="0" presId="urn:microsoft.com/office/officeart/2005/8/layout/chevron1"/>
    <dgm:cxn modelId="{5EAF5402-0F5C-4CE5-9BA6-34CE9C7BA198}" type="presOf" srcId="{7CA3A23B-14C2-4A56-8419-6204E1F009CB}" destId="{2C2F71A2-8EC9-442F-A75A-5C012F04A55D}" srcOrd="0" destOrd="0" presId="urn:microsoft.com/office/officeart/2005/8/layout/chevron1"/>
    <dgm:cxn modelId="{16DF12C3-99A6-4701-B735-57D017F0C9A5}" type="presParOf" srcId="{49548B5B-8DCD-4F0A-9538-1A847434E6AA}" destId="{2C2F71A2-8EC9-442F-A75A-5C012F04A55D}" srcOrd="0" destOrd="0" presId="urn:microsoft.com/office/officeart/2005/8/layout/chevron1"/>
    <dgm:cxn modelId="{68DDF4B1-4AF7-410E-8E25-A1BC4952C887}" type="presParOf" srcId="{49548B5B-8DCD-4F0A-9538-1A847434E6AA}" destId="{AE0A6F23-8CDA-43BB-BE06-6BE21B5A91DD}" srcOrd="1" destOrd="0" presId="urn:microsoft.com/office/officeart/2005/8/layout/chevron1"/>
    <dgm:cxn modelId="{67DBEE3A-4CDE-4A8A-A31F-185F83F1222C}" type="presParOf" srcId="{49548B5B-8DCD-4F0A-9538-1A847434E6AA}" destId="{385B5559-3F6D-4EE4-B7B8-2EFD71386AC7}" srcOrd="2" destOrd="0" presId="urn:microsoft.com/office/officeart/2005/8/layout/chevron1"/>
    <dgm:cxn modelId="{2E4397BA-3072-423B-8FEF-42D938B5735A}" type="presParOf" srcId="{49548B5B-8DCD-4F0A-9538-1A847434E6AA}" destId="{65BDE1A7-D574-4381-992A-0B3892930CCA}" srcOrd="3" destOrd="0" presId="urn:microsoft.com/office/officeart/2005/8/layout/chevron1"/>
    <dgm:cxn modelId="{7D9CB7A7-6A1A-4C8B-85C8-F328194D4E9E}" type="presParOf" srcId="{49548B5B-8DCD-4F0A-9538-1A847434E6AA}" destId="{0ADDA8FB-90AC-4047-BB81-C6E9F8160CDA}" srcOrd="4" destOrd="0" presId="urn:microsoft.com/office/officeart/2005/8/layout/chevron1"/>
    <dgm:cxn modelId="{659C1242-0051-41DB-BF3B-185E880BBCFB}" type="presParOf" srcId="{49548B5B-8DCD-4F0A-9538-1A847434E6AA}" destId="{6BAE8660-894F-4622-A027-9DF7612128EC}" srcOrd="5" destOrd="0" presId="urn:microsoft.com/office/officeart/2005/8/layout/chevron1"/>
    <dgm:cxn modelId="{43C55EAA-C9C3-4959-BE35-D8EC86C521DC}" type="presParOf" srcId="{49548B5B-8DCD-4F0A-9538-1A847434E6AA}" destId="{18B49C7F-BF7E-4904-849F-BBCBAC6943AA}"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2F71A2-8EC9-442F-A75A-5C012F04A55D}">
      <dsp:nvSpPr>
        <dsp:cNvPr id="0" name=""/>
        <dsp:cNvSpPr/>
      </dsp:nvSpPr>
      <dsp:spPr>
        <a:xfrm>
          <a:off x="21274" y="415645"/>
          <a:ext cx="2024970" cy="8099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kern="1200" dirty="0"/>
            <a:t>Yansıtın</a:t>
          </a:r>
        </a:p>
      </dsp:txBody>
      <dsp:txXfrm>
        <a:off x="21274" y="415645"/>
        <a:ext cx="2024970" cy="809988"/>
      </dsp:txXfrm>
    </dsp:sp>
    <dsp:sp modelId="{385B5559-3F6D-4EE4-B7B8-2EFD71386AC7}">
      <dsp:nvSpPr>
        <dsp:cNvPr id="0" name=""/>
        <dsp:cNvSpPr/>
      </dsp:nvSpPr>
      <dsp:spPr>
        <a:xfrm>
          <a:off x="1825952" y="423097"/>
          <a:ext cx="2024970" cy="8099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kern="1200" dirty="0"/>
            <a:t>Sınırları ifade edin</a:t>
          </a:r>
        </a:p>
      </dsp:txBody>
      <dsp:txXfrm>
        <a:off x="1825952" y="423097"/>
        <a:ext cx="2024970" cy="809988"/>
      </dsp:txXfrm>
    </dsp:sp>
    <dsp:sp modelId="{0ADDA8FB-90AC-4047-BB81-C6E9F8160CDA}">
      <dsp:nvSpPr>
        <dsp:cNvPr id="0" name=""/>
        <dsp:cNvSpPr/>
      </dsp:nvSpPr>
      <dsp:spPr>
        <a:xfrm>
          <a:off x="3648426" y="423097"/>
          <a:ext cx="2024970" cy="8099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kern="1200" dirty="0"/>
            <a:t>Alternatif sunun</a:t>
          </a:r>
        </a:p>
      </dsp:txBody>
      <dsp:txXfrm>
        <a:off x="3648426" y="423097"/>
        <a:ext cx="2024970" cy="809988"/>
      </dsp:txXfrm>
    </dsp:sp>
    <dsp:sp modelId="{18B49C7F-BF7E-4904-849F-BBCBAC6943AA}">
      <dsp:nvSpPr>
        <dsp:cNvPr id="0" name=""/>
        <dsp:cNvSpPr/>
      </dsp:nvSpPr>
      <dsp:spPr>
        <a:xfrm>
          <a:off x="5470900" y="423097"/>
          <a:ext cx="2024970" cy="8099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tr-TR" sz="1900" kern="1200" dirty="0"/>
            <a:t>Son seçimleri ifade edin</a:t>
          </a:r>
        </a:p>
      </dsp:txBody>
      <dsp:txXfrm>
        <a:off x="5470900" y="423097"/>
        <a:ext cx="2024970" cy="8099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4EA37-736C-43B2-AC99-822380725BCD}" type="datetimeFigureOut">
              <a:rPr lang="tr-TR" smtClean="0"/>
              <a:t>26.03.2024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CA1D68-FD4A-4307-847C-323F3ED8BAC4}"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Örneğin; </a:t>
            </a:r>
            <a:r>
              <a:rPr lang="tr-TR" sz="1200" i="1" dirty="0" smtClean="0"/>
              <a:t>Ergenlik döneminde çocukların aile üyeleri ile kurdukları fiziksel temasta bir azalma meydana gelebilir. Bu noktada ailelerin çocukları fiziksel temas kurmaya zorlamadan sınırlarına saygı duyarak sevgilerini ifade etmenin alternatif yollarını araması faydalı olabilir.</a:t>
            </a:r>
            <a:endParaRPr lang="tr-TR" dirty="0"/>
          </a:p>
        </p:txBody>
      </p:sp>
      <p:sp>
        <p:nvSpPr>
          <p:cNvPr id="4" name="3 Slayt Numarası Yer Tutucusu"/>
          <p:cNvSpPr>
            <a:spLocks noGrp="1"/>
          </p:cNvSpPr>
          <p:nvPr>
            <p:ph type="sldNum" sz="quarter" idx="10"/>
          </p:nvPr>
        </p:nvSpPr>
        <p:spPr/>
        <p:txBody>
          <a:bodyPr/>
          <a:lstStyle/>
          <a:p>
            <a:fld id="{D4CA1D68-FD4A-4307-847C-323F3ED8BAC4}" type="slidenum">
              <a:rPr lang="tr-TR" smtClean="0"/>
              <a:t>32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Örneğin; </a:t>
            </a:r>
            <a:r>
              <a:rPr lang="tr-TR" sz="1200" i="1" dirty="0" smtClean="0"/>
              <a:t>Yaşanan bir tartışmanın ardından çocuğun ailesine, ailesinin tartışmada kendisine söyledikleri nedeniyle utandırılmış hissettiğini belirtmesi</a:t>
            </a:r>
            <a:endParaRPr lang="tr-TR" dirty="0"/>
          </a:p>
        </p:txBody>
      </p:sp>
      <p:sp>
        <p:nvSpPr>
          <p:cNvPr id="4" name="3 Slayt Numarası Yer Tutucusu"/>
          <p:cNvSpPr>
            <a:spLocks noGrp="1"/>
          </p:cNvSpPr>
          <p:nvPr>
            <p:ph type="sldNum" sz="quarter" idx="10"/>
          </p:nvPr>
        </p:nvSpPr>
        <p:spPr/>
        <p:txBody>
          <a:bodyPr/>
          <a:lstStyle/>
          <a:p>
            <a:fld id="{D4CA1D68-FD4A-4307-847C-323F3ED8BAC4}" type="slidenum">
              <a:rPr lang="tr-TR" smtClean="0"/>
              <a:t>33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Örneğin; </a:t>
            </a:r>
            <a:r>
              <a:rPr lang="tr-TR" sz="1200" i="1" dirty="0" smtClean="0"/>
              <a:t>Ailenin, çocuğun okul çıkışlarında kütüphanede yeterince ders çalıştığı takdirde hafta sonu arkadaşları ile buluşturarak ödüllendirmesi.</a:t>
            </a:r>
            <a:endParaRPr lang="tr-TR" dirty="0"/>
          </a:p>
        </p:txBody>
      </p:sp>
      <p:sp>
        <p:nvSpPr>
          <p:cNvPr id="4" name="3 Slayt Numarası Yer Tutucusu"/>
          <p:cNvSpPr>
            <a:spLocks noGrp="1"/>
          </p:cNvSpPr>
          <p:nvPr>
            <p:ph type="sldNum" sz="quarter" idx="10"/>
          </p:nvPr>
        </p:nvSpPr>
        <p:spPr/>
        <p:txBody>
          <a:bodyPr/>
          <a:lstStyle/>
          <a:p>
            <a:fld id="{D4CA1D68-FD4A-4307-847C-323F3ED8BAC4}" type="slidenum">
              <a:rPr lang="tr-TR" smtClean="0"/>
              <a:t>34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77E26C82-17C4-4B42-90FF-BA230769FDBB}" type="datetimeFigureOut">
              <a:rPr lang="tr-TR" smtClean="0"/>
              <a:pPr/>
              <a:t>26.03.2024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618B35A9-16E7-41AD-AEE5-B8713820531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7E26C82-17C4-4B42-90FF-BA230769FDBB}" type="datetimeFigureOut">
              <a:rPr lang="tr-TR" smtClean="0"/>
              <a:pPr/>
              <a:t>26.03.2024</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18B35A9-16E7-41AD-AEE5-B8713820531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algn="ctr"/>
            <a:r>
              <a:rPr lang="tr-TR" dirty="0" smtClean="0"/>
              <a:t>PSİKOLOJİK SAĞLAMLIK VE SINIR KOYMAK</a:t>
            </a:r>
            <a:endParaRPr lang="tr-TR" dirty="0"/>
          </a:p>
        </p:txBody>
      </p:sp>
      <p:sp>
        <p:nvSpPr>
          <p:cNvPr id="3" name="2 Alt Başlık"/>
          <p:cNvSpPr>
            <a:spLocks noGrp="1"/>
          </p:cNvSpPr>
          <p:nvPr>
            <p:ph type="subTitle" idx="1"/>
          </p:nvPr>
        </p:nvSpPr>
        <p:spPr>
          <a:xfrm>
            <a:off x="1403648" y="3861048"/>
            <a:ext cx="7406640" cy="1752600"/>
          </a:xfrm>
        </p:spPr>
        <p:txBody>
          <a:bodyPr/>
          <a:lstStyle/>
          <a:p>
            <a:pPr algn="ctr"/>
            <a:r>
              <a:rPr lang="tr-TR" dirty="0" smtClean="0"/>
              <a:t>ŞEHİT ÖZCAN KAN FEN LİSESİ </a:t>
            </a:r>
          </a:p>
          <a:p>
            <a:pPr algn="ctr"/>
            <a:r>
              <a:rPr lang="tr-TR" dirty="0" smtClean="0"/>
              <a:t>REHBERLİK SERVİSİ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Lise dönemi koruyucu faktörler </a:t>
            </a:r>
            <a:endParaRPr lang="tr-TR" dirty="0"/>
          </a:p>
        </p:txBody>
      </p:sp>
      <p:pic>
        <p:nvPicPr>
          <p:cNvPr id="4" name="3 İçerik Yer Tutucusu" descr="lise koruyucu.png"/>
          <p:cNvPicPr>
            <a:picLocks noGrp="1" noChangeAspect="1"/>
          </p:cNvPicPr>
          <p:nvPr>
            <p:ph idx="1"/>
          </p:nvPr>
        </p:nvPicPr>
        <p:blipFill>
          <a:blip r:embed="rId2" cstate="print"/>
          <a:stretch>
            <a:fillRect/>
          </a:stretch>
        </p:blipFill>
        <p:spPr>
          <a:xfrm>
            <a:off x="1619672" y="1561781"/>
            <a:ext cx="6768751" cy="457263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Psikolojik Sağlamlığı Destekleyici Ebeveyn Tutum ve Davranışları</a:t>
            </a:r>
            <a:endParaRPr lang="tr-TR" dirty="0"/>
          </a:p>
        </p:txBody>
      </p:sp>
      <p:sp>
        <p:nvSpPr>
          <p:cNvPr id="3" name="2 İçerik Yer Tutucusu"/>
          <p:cNvSpPr>
            <a:spLocks noGrp="1"/>
          </p:cNvSpPr>
          <p:nvPr>
            <p:ph idx="1"/>
          </p:nvPr>
        </p:nvSpPr>
        <p:spPr/>
        <p:txBody>
          <a:bodyPr/>
          <a:lstStyle/>
          <a:p>
            <a:endParaRPr lang="tr-TR" dirty="0"/>
          </a:p>
        </p:txBody>
      </p:sp>
      <p:pic>
        <p:nvPicPr>
          <p:cNvPr id="4" name="3 Resim" descr="aile resmi.jpg"/>
          <p:cNvPicPr>
            <a:picLocks noChangeAspect="1"/>
          </p:cNvPicPr>
          <p:nvPr/>
        </p:nvPicPr>
        <p:blipFill>
          <a:blip r:embed="rId2" cstate="print"/>
          <a:stretch>
            <a:fillRect/>
          </a:stretch>
        </p:blipFill>
        <p:spPr>
          <a:xfrm>
            <a:off x="1540463" y="1556792"/>
            <a:ext cx="6703945" cy="39540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 Kurun </a:t>
            </a:r>
            <a:endParaRPr lang="tr-TR" dirty="0"/>
          </a:p>
        </p:txBody>
      </p:sp>
      <p:sp>
        <p:nvSpPr>
          <p:cNvPr id="3" name="2 İçerik Yer Tutucusu"/>
          <p:cNvSpPr>
            <a:spLocks noGrp="1"/>
          </p:cNvSpPr>
          <p:nvPr>
            <p:ph idx="1"/>
          </p:nvPr>
        </p:nvSpPr>
        <p:spPr>
          <a:xfrm>
            <a:off x="1435608" y="1447800"/>
            <a:ext cx="3856472" cy="4800600"/>
          </a:xfrm>
        </p:spPr>
        <p:txBody>
          <a:bodyPr>
            <a:normAutofit lnSpcReduction="10000"/>
          </a:bodyPr>
          <a:lstStyle/>
          <a:p>
            <a:r>
              <a:rPr lang="tr-TR" dirty="0" smtClean="0"/>
              <a:t>Fiziksel </a:t>
            </a:r>
            <a:r>
              <a:rPr lang="tr-TR" dirty="0" smtClean="0"/>
              <a:t>ve duygusal olarak güvende hissetmelerini sağlayın. </a:t>
            </a:r>
            <a:endParaRPr lang="tr-TR" dirty="0" smtClean="0"/>
          </a:p>
          <a:p>
            <a:r>
              <a:rPr lang="tr-TR" dirty="0" smtClean="0"/>
              <a:t>Duygularını </a:t>
            </a:r>
            <a:r>
              <a:rPr lang="tr-TR" dirty="0" smtClean="0"/>
              <a:t>anlatmasına fırsat verin. </a:t>
            </a:r>
            <a:endParaRPr lang="tr-TR" dirty="0" smtClean="0"/>
          </a:p>
          <a:p>
            <a:r>
              <a:rPr lang="tr-TR" dirty="0" smtClean="0"/>
              <a:t>İlişkinizin </a:t>
            </a:r>
            <a:r>
              <a:rPr lang="tr-TR" dirty="0" smtClean="0"/>
              <a:t>olumlu mesajlar içermesine özen gösterin.</a:t>
            </a:r>
          </a:p>
          <a:p>
            <a:endParaRPr lang="tr-TR" dirty="0"/>
          </a:p>
        </p:txBody>
      </p:sp>
      <p:pic>
        <p:nvPicPr>
          <p:cNvPr id="4" name="3 Resim" descr="bağ kurun.png"/>
          <p:cNvPicPr>
            <a:picLocks noChangeAspect="1"/>
          </p:cNvPicPr>
          <p:nvPr/>
        </p:nvPicPr>
        <p:blipFill>
          <a:blip r:embed="rId2" cstate="print"/>
          <a:stretch>
            <a:fillRect/>
          </a:stretch>
        </p:blipFill>
        <p:spPr>
          <a:xfrm>
            <a:off x="5364088" y="548680"/>
            <a:ext cx="3667637" cy="56925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Başkalarına yardım etmelerini sağlayın. </a:t>
            </a:r>
            <a:endParaRPr lang="tr-TR" dirty="0"/>
          </a:p>
        </p:txBody>
      </p:sp>
      <p:sp>
        <p:nvSpPr>
          <p:cNvPr id="3" name="2 İçerik Yer Tutucusu"/>
          <p:cNvSpPr>
            <a:spLocks noGrp="1"/>
          </p:cNvSpPr>
          <p:nvPr>
            <p:ph idx="1"/>
          </p:nvPr>
        </p:nvSpPr>
        <p:spPr>
          <a:xfrm>
            <a:off x="1435608" y="1447800"/>
            <a:ext cx="4576552" cy="4800600"/>
          </a:xfrm>
        </p:spPr>
        <p:txBody>
          <a:bodyPr>
            <a:normAutofit fontScale="77500" lnSpcReduction="20000"/>
          </a:bodyPr>
          <a:lstStyle/>
          <a:p>
            <a:r>
              <a:rPr lang="tr-TR" dirty="0" smtClean="0"/>
              <a:t>Çaresiz hisseden çocuklar, başkalarına yardım ederek kendilerini güçlenmiş hissedebilirler. </a:t>
            </a:r>
            <a:endParaRPr lang="tr-TR" dirty="0" smtClean="0"/>
          </a:p>
          <a:p>
            <a:r>
              <a:rPr lang="tr-TR" dirty="0" smtClean="0"/>
              <a:t>Çocuğunuzu </a:t>
            </a:r>
            <a:r>
              <a:rPr lang="tr-TR" dirty="0" smtClean="0"/>
              <a:t>yaşına uygun gönüllü işlerle meşgul olmasını destekleyebilir veya üstesinden gelebileceği görevlerde yardım isteyebilirsiniz. </a:t>
            </a:r>
            <a:endParaRPr lang="tr-TR" dirty="0" smtClean="0"/>
          </a:p>
          <a:p>
            <a:pPr>
              <a:buNone/>
            </a:pPr>
            <a:r>
              <a:rPr lang="tr-TR" dirty="0" smtClean="0"/>
              <a:t>    </a:t>
            </a:r>
          </a:p>
          <a:p>
            <a:pPr>
              <a:buNone/>
            </a:pPr>
            <a:r>
              <a:rPr lang="tr-TR" dirty="0" smtClean="0"/>
              <a:t>“</a:t>
            </a:r>
            <a:r>
              <a:rPr lang="tr-TR" dirty="0" smtClean="0"/>
              <a:t>Başkalarına iyi gelmek, kendine iyi gelmek ve kendini sevmektir.”</a:t>
            </a:r>
            <a:endParaRPr lang="tr-TR" dirty="0"/>
          </a:p>
        </p:txBody>
      </p:sp>
      <p:pic>
        <p:nvPicPr>
          <p:cNvPr id="4" name="3 Resim" descr="yardımlaşma.png"/>
          <p:cNvPicPr>
            <a:picLocks noChangeAspect="1"/>
          </p:cNvPicPr>
          <p:nvPr/>
        </p:nvPicPr>
        <p:blipFill>
          <a:blip r:embed="rId2" cstate="print"/>
          <a:stretch>
            <a:fillRect/>
          </a:stretch>
        </p:blipFill>
        <p:spPr>
          <a:xfrm>
            <a:off x="5940152" y="1628800"/>
            <a:ext cx="2724530" cy="25340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günlük rutin.png"/>
          <p:cNvPicPr>
            <a:picLocks noGrp="1" noChangeAspect="1"/>
          </p:cNvPicPr>
          <p:nvPr>
            <p:ph idx="1"/>
          </p:nvPr>
        </p:nvPicPr>
        <p:blipFill>
          <a:blip r:embed="rId2" cstate="print"/>
          <a:stretch>
            <a:fillRect/>
          </a:stretch>
        </p:blipFill>
        <p:spPr>
          <a:xfrm>
            <a:off x="1043608" y="332656"/>
            <a:ext cx="7992888" cy="576064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özbakım.png"/>
          <p:cNvPicPr>
            <a:picLocks noGrp="1" noChangeAspect="1"/>
          </p:cNvPicPr>
          <p:nvPr>
            <p:ph idx="1"/>
          </p:nvPr>
        </p:nvPicPr>
        <p:blipFill>
          <a:blip r:embed="rId2" cstate="print"/>
          <a:stretch>
            <a:fillRect/>
          </a:stretch>
        </p:blipFill>
        <p:spPr>
          <a:xfrm>
            <a:off x="1435100" y="908720"/>
            <a:ext cx="7499350" cy="491987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lişki.png"/>
          <p:cNvPicPr>
            <a:picLocks noGrp="1" noChangeAspect="1"/>
          </p:cNvPicPr>
          <p:nvPr>
            <p:ph idx="1"/>
          </p:nvPr>
        </p:nvPicPr>
        <p:blipFill>
          <a:blip r:embed="rId2" cstate="print"/>
          <a:stretch>
            <a:fillRect/>
          </a:stretch>
        </p:blipFill>
        <p:spPr>
          <a:xfrm>
            <a:off x="1435100" y="836712"/>
            <a:ext cx="7499350" cy="489044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üven.png"/>
          <p:cNvPicPr>
            <a:picLocks noGrp="1" noChangeAspect="1"/>
          </p:cNvPicPr>
          <p:nvPr>
            <p:ph idx="1"/>
          </p:nvPr>
        </p:nvPicPr>
        <p:blipFill>
          <a:blip r:embed="rId2" cstate="print"/>
          <a:stretch>
            <a:fillRect/>
          </a:stretch>
        </p:blipFill>
        <p:spPr>
          <a:xfrm>
            <a:off x="1435100" y="548680"/>
            <a:ext cx="7499350" cy="5325589"/>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edef 9.png"/>
          <p:cNvPicPr>
            <a:picLocks noGrp="1" noChangeAspect="1"/>
          </p:cNvPicPr>
          <p:nvPr>
            <p:ph idx="1"/>
          </p:nvPr>
        </p:nvPicPr>
        <p:blipFill>
          <a:blip r:embed="rId2" cstate="print"/>
          <a:stretch>
            <a:fillRect/>
          </a:stretch>
        </p:blipFill>
        <p:spPr>
          <a:xfrm>
            <a:off x="1435100" y="548680"/>
            <a:ext cx="7499350" cy="556560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lunlu hayat.png"/>
          <p:cNvPicPr>
            <a:picLocks noGrp="1" noChangeAspect="1"/>
          </p:cNvPicPr>
          <p:nvPr>
            <p:ph idx="1"/>
          </p:nvPr>
        </p:nvPicPr>
        <p:blipFill>
          <a:blip r:embed="rId2" cstate="print"/>
          <a:stretch>
            <a:fillRect/>
          </a:stretch>
        </p:blipFill>
        <p:spPr>
          <a:xfrm>
            <a:off x="1435100" y="1556792"/>
            <a:ext cx="7499350" cy="418277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PSİKOLOJİK SAĞLAMLIK NEDİR?</a:t>
            </a:r>
            <a:endParaRPr lang="tr-TR" dirty="0"/>
          </a:p>
        </p:txBody>
      </p:sp>
      <p:pic>
        <p:nvPicPr>
          <p:cNvPr id="4" name="Resim 3"/>
          <p:cNvPicPr>
            <a:picLocks noGrp="1" noChangeAspect="1"/>
          </p:cNvPicPr>
          <p:nvPr>
            <p:ph idx="1"/>
          </p:nvPr>
        </p:nvPicPr>
        <p:blipFill>
          <a:blip r:embed="rId2" cstate="print"/>
          <a:stretch>
            <a:fillRect/>
          </a:stretch>
        </p:blipFill>
        <p:spPr>
          <a:xfrm>
            <a:off x="5796136" y="1628800"/>
            <a:ext cx="2615411" cy="1987468"/>
          </a:xfrm>
          <a:prstGeom prst="rect">
            <a:avLst/>
          </a:prstGeom>
        </p:spPr>
      </p:pic>
      <p:sp>
        <p:nvSpPr>
          <p:cNvPr id="5" name="4 Dikdörtgen"/>
          <p:cNvSpPr/>
          <p:nvPr/>
        </p:nvSpPr>
        <p:spPr>
          <a:xfrm>
            <a:off x="1187624" y="1916832"/>
            <a:ext cx="4248472" cy="1477328"/>
          </a:xfrm>
          <a:prstGeom prst="rect">
            <a:avLst/>
          </a:prstGeom>
        </p:spPr>
        <p:txBody>
          <a:bodyPr wrap="square">
            <a:spAutoFit/>
          </a:bodyPr>
          <a:lstStyle/>
          <a:p>
            <a:r>
              <a:rPr lang="tr-TR" dirty="0" smtClean="0"/>
              <a:t>        Psikolojik sağlamlık esneklik, stresli durumlardan geri tepme ya da gerileme kapasitesi olarak algılanabileceği anlamına gelen Latin bir sözcükten “</a:t>
            </a:r>
            <a:r>
              <a:rPr lang="tr-TR" dirty="0" err="1" smtClean="0"/>
              <a:t>resilience”dan</a:t>
            </a:r>
            <a:r>
              <a:rPr lang="tr-TR" dirty="0" smtClean="0"/>
              <a:t> gelir.</a:t>
            </a:r>
          </a:p>
        </p:txBody>
      </p:sp>
      <p:sp>
        <p:nvSpPr>
          <p:cNvPr id="6" name="5 Dikdörtgen"/>
          <p:cNvSpPr/>
          <p:nvPr/>
        </p:nvSpPr>
        <p:spPr>
          <a:xfrm>
            <a:off x="1115616" y="3573016"/>
            <a:ext cx="4572000" cy="1200329"/>
          </a:xfrm>
          <a:prstGeom prst="rect">
            <a:avLst/>
          </a:prstGeom>
        </p:spPr>
        <p:txBody>
          <a:bodyPr>
            <a:spAutoFit/>
          </a:bodyPr>
          <a:lstStyle/>
          <a:p>
            <a:r>
              <a:rPr lang="tr-TR" dirty="0" smtClean="0"/>
              <a:t>         Bireyin olumsuz durumlar ve stres karşısında kendini toparlama gücünü, stresten kurtulma yeteneklerini ifade eden bir kavram olarak tanımlanmaktadır. </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akış açısı.png"/>
          <p:cNvPicPr>
            <a:picLocks noGrp="1" noChangeAspect="1"/>
          </p:cNvPicPr>
          <p:nvPr>
            <p:ph idx="1"/>
          </p:nvPr>
        </p:nvPicPr>
        <p:blipFill>
          <a:blip r:embed="rId2" cstate="print"/>
          <a:stretch>
            <a:fillRect/>
          </a:stretch>
        </p:blipFill>
        <p:spPr>
          <a:xfrm>
            <a:off x="1547664" y="2996952"/>
            <a:ext cx="6768752" cy="3528392"/>
          </a:xfrm>
        </p:spPr>
      </p:pic>
      <p:pic>
        <p:nvPicPr>
          <p:cNvPr id="5" name="4 Resim" descr="bakış açısı görseli.png"/>
          <p:cNvPicPr>
            <a:picLocks noChangeAspect="1"/>
          </p:cNvPicPr>
          <p:nvPr/>
        </p:nvPicPr>
        <p:blipFill>
          <a:blip r:embed="rId3" cstate="print"/>
          <a:stretch>
            <a:fillRect/>
          </a:stretch>
        </p:blipFill>
        <p:spPr>
          <a:xfrm>
            <a:off x="2123728" y="332656"/>
            <a:ext cx="5688632" cy="262905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eşfetme.png"/>
          <p:cNvPicPr>
            <a:picLocks noGrp="1" noChangeAspect="1"/>
          </p:cNvPicPr>
          <p:nvPr>
            <p:ph idx="1"/>
          </p:nvPr>
        </p:nvPicPr>
        <p:blipFill>
          <a:blip r:embed="rId2" cstate="print"/>
          <a:stretch>
            <a:fillRect/>
          </a:stretch>
        </p:blipFill>
        <p:spPr>
          <a:xfrm>
            <a:off x="1435100" y="1700808"/>
            <a:ext cx="7499350" cy="396179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eğişikliş.png"/>
          <p:cNvPicPr>
            <a:picLocks noGrp="1" noChangeAspect="1"/>
          </p:cNvPicPr>
          <p:nvPr>
            <p:ph idx="1"/>
          </p:nvPr>
        </p:nvPicPr>
        <p:blipFill>
          <a:blip r:embed="rId2" cstate="print"/>
          <a:stretch>
            <a:fillRect/>
          </a:stretch>
        </p:blipFill>
        <p:spPr>
          <a:xfrm>
            <a:off x="1331640" y="1196752"/>
            <a:ext cx="7499350" cy="368287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rakter.png"/>
          <p:cNvPicPr>
            <a:picLocks noGrp="1" noChangeAspect="1"/>
          </p:cNvPicPr>
          <p:nvPr>
            <p:ph idx="1"/>
          </p:nvPr>
        </p:nvPicPr>
        <p:blipFill>
          <a:blip r:embed="rId2" cstate="print"/>
          <a:stretch>
            <a:fillRect/>
          </a:stretch>
        </p:blipFill>
        <p:spPr>
          <a:xfrm>
            <a:off x="1259632" y="1196752"/>
            <a:ext cx="7499350" cy="3813229"/>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ontrol.png"/>
          <p:cNvPicPr>
            <a:picLocks noGrp="1" noChangeAspect="1"/>
          </p:cNvPicPr>
          <p:nvPr>
            <p:ph idx="1"/>
          </p:nvPr>
        </p:nvPicPr>
        <p:blipFill>
          <a:blip r:embed="rId2" cstate="print"/>
          <a:stretch>
            <a:fillRect/>
          </a:stretch>
        </p:blipFill>
        <p:spPr>
          <a:xfrm>
            <a:off x="1331640" y="980728"/>
            <a:ext cx="7499350" cy="424847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384864" cy="2290266"/>
          </a:xfrm>
        </p:spPr>
        <p:txBody>
          <a:bodyPr>
            <a:normAutofit fontScale="90000"/>
          </a:bodyPr>
          <a:lstStyle/>
          <a:p>
            <a:pPr algn="ctr"/>
            <a:r>
              <a:rPr lang="tr-TR" dirty="0" smtClean="0"/>
              <a:t/>
            </a:r>
            <a:br>
              <a:rPr lang="tr-TR" dirty="0" smtClean="0"/>
            </a:br>
            <a:r>
              <a:rPr lang="tr-TR" dirty="0" err="1" smtClean="0"/>
              <a:t>Çocuğunula</a:t>
            </a:r>
            <a:r>
              <a:rPr lang="tr-TR" dirty="0" smtClean="0"/>
              <a:t> </a:t>
            </a:r>
            <a:r>
              <a:rPr lang="tr-TR" dirty="0" smtClean="0"/>
              <a:t>İletişimde </a:t>
            </a:r>
            <a:r>
              <a:rPr lang="tr-TR" dirty="0" smtClean="0"/>
              <a:t/>
            </a:r>
            <a:br>
              <a:rPr lang="tr-TR" dirty="0" smtClean="0"/>
            </a:br>
            <a:r>
              <a:rPr lang="tr-TR" dirty="0" smtClean="0"/>
              <a:t>«</a:t>
            </a:r>
            <a:r>
              <a:rPr lang="tr-TR" dirty="0" smtClean="0"/>
              <a:t>Psikolojik Sağlamlık» </a:t>
            </a:r>
            <a:r>
              <a:rPr lang="tr-TR" dirty="0" smtClean="0"/>
              <a:t/>
            </a:r>
            <a:br>
              <a:rPr lang="tr-TR" dirty="0" smtClean="0"/>
            </a:br>
            <a:r>
              <a:rPr lang="tr-TR" dirty="0" smtClean="0"/>
              <a:t>Kapasitesini </a:t>
            </a:r>
            <a:r>
              <a:rPr lang="tr-TR" dirty="0" smtClean="0"/>
              <a:t>Genişletecek Bazı Öneriler</a:t>
            </a:r>
            <a:br>
              <a:rPr lang="tr-TR" dirty="0" smtClean="0"/>
            </a:br>
            <a:endParaRPr lang="tr-TR" dirty="0"/>
          </a:p>
        </p:txBody>
      </p:sp>
      <p:sp>
        <p:nvSpPr>
          <p:cNvPr id="3" name="2 İçerik Yer Tutucusu"/>
          <p:cNvSpPr>
            <a:spLocks noGrp="1"/>
          </p:cNvSpPr>
          <p:nvPr>
            <p:ph idx="1"/>
          </p:nvPr>
        </p:nvSpPr>
        <p:spPr>
          <a:xfrm>
            <a:off x="1435608" y="3212976"/>
            <a:ext cx="7498080" cy="3035424"/>
          </a:xfrm>
        </p:spPr>
        <p:txBody>
          <a:bodyPr/>
          <a:lstStyle/>
          <a:p>
            <a:pPr algn="ctr">
              <a:buNone/>
            </a:pPr>
            <a:r>
              <a:rPr lang="tr-TR" dirty="0" smtClean="0"/>
              <a:t>Gençlere kendi yaşamlarının uzmanı muamelesi yapmak, onlara sorunları çözmek için gereken becerileri geliştirme gücü verir. </a:t>
            </a:r>
            <a:endParaRPr lang="tr-TR" dirty="0" smtClean="0"/>
          </a:p>
          <a:p>
            <a:pPr algn="ctr">
              <a:buNone/>
            </a:pPr>
            <a:r>
              <a:rPr lang="tr-TR" dirty="0" smtClean="0"/>
              <a:t>Yeteneklerine </a:t>
            </a:r>
            <a:r>
              <a:rPr lang="tr-TR" dirty="0" smtClean="0"/>
              <a:t>güvenin. </a:t>
            </a:r>
            <a:endParaRPr lang="tr-TR" dirty="0"/>
          </a:p>
        </p:txBody>
      </p:sp>
      <p:pic>
        <p:nvPicPr>
          <p:cNvPr id="4" name="3 Resim" descr="iletişim.png"/>
          <p:cNvPicPr>
            <a:picLocks noChangeAspect="1"/>
          </p:cNvPicPr>
          <p:nvPr/>
        </p:nvPicPr>
        <p:blipFill>
          <a:blip r:embed="rId2" cstate="print"/>
          <a:stretch>
            <a:fillRect/>
          </a:stretch>
        </p:blipFill>
        <p:spPr>
          <a:xfrm>
            <a:off x="1763688" y="260648"/>
            <a:ext cx="6927050" cy="29523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ildikleri.png"/>
          <p:cNvPicPr>
            <a:picLocks noGrp="1" noChangeAspect="1"/>
          </p:cNvPicPr>
          <p:nvPr>
            <p:ph idx="1"/>
          </p:nvPr>
        </p:nvPicPr>
        <p:blipFill>
          <a:blip r:embed="rId2" cstate="print"/>
          <a:stretch>
            <a:fillRect/>
          </a:stretch>
        </p:blipFill>
        <p:spPr>
          <a:xfrm>
            <a:off x="1691680" y="908720"/>
            <a:ext cx="6782747" cy="451548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akış açısı mm.png"/>
          <p:cNvPicPr>
            <a:picLocks noGrp="1" noChangeAspect="1"/>
          </p:cNvPicPr>
          <p:nvPr>
            <p:ph idx="1"/>
          </p:nvPr>
        </p:nvPicPr>
        <p:blipFill>
          <a:blip r:embed="rId2" cstate="print"/>
          <a:stretch>
            <a:fillRect/>
          </a:stretch>
        </p:blipFill>
        <p:spPr>
          <a:xfrm>
            <a:off x="2051720" y="980728"/>
            <a:ext cx="6192688" cy="460851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roblem çözme.png"/>
          <p:cNvPicPr>
            <a:picLocks noGrp="1" noChangeAspect="1"/>
          </p:cNvPicPr>
          <p:nvPr>
            <p:ph idx="1"/>
          </p:nvPr>
        </p:nvPicPr>
        <p:blipFill>
          <a:blip r:embed="rId2" cstate="print"/>
          <a:stretch>
            <a:fillRect/>
          </a:stretch>
        </p:blipFill>
        <p:spPr>
          <a:xfrm>
            <a:off x="1475656" y="980728"/>
            <a:ext cx="7499350" cy="440657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SINIR KOYMA NEDİR?</a:t>
            </a:r>
            <a:endParaRPr lang="tr-TR" dirty="0"/>
          </a:p>
        </p:txBody>
      </p:sp>
      <p:sp>
        <p:nvSpPr>
          <p:cNvPr id="3" name="2 İçerik Yer Tutucusu"/>
          <p:cNvSpPr>
            <a:spLocks noGrp="1"/>
          </p:cNvSpPr>
          <p:nvPr>
            <p:ph idx="1"/>
          </p:nvPr>
        </p:nvSpPr>
        <p:spPr>
          <a:xfrm>
            <a:off x="1475656" y="2276872"/>
            <a:ext cx="6808800" cy="4331568"/>
          </a:xfrm>
        </p:spPr>
        <p:txBody>
          <a:bodyPr/>
          <a:lstStyle/>
          <a:p>
            <a:r>
              <a:rPr lang="tr-TR" dirty="0" smtClean="0"/>
              <a:t>Çocuklar sınırları bilerek dünyaya gelmezler. </a:t>
            </a:r>
            <a:endParaRPr lang="tr-TR" dirty="0" smtClean="0"/>
          </a:p>
          <a:p>
            <a:r>
              <a:rPr lang="tr-TR" dirty="0" smtClean="0"/>
              <a:t>Sınırları </a:t>
            </a:r>
            <a:r>
              <a:rPr lang="tr-TR" dirty="0" smtClean="0"/>
              <a:t>aile, okul gibi bir parçası oldukları sosyal ortamlardaki yetişkinlerin </a:t>
            </a:r>
            <a:r>
              <a:rPr lang="tr-TR" b="1" dirty="0" smtClean="0">
                <a:solidFill>
                  <a:srgbClr val="FF0000"/>
                </a:solidFill>
              </a:rPr>
              <a:t>disiplinli bir anlayışla </a:t>
            </a:r>
            <a:r>
              <a:rPr lang="tr-TR" dirty="0" smtClean="0"/>
              <a:t>kendilerine </a:t>
            </a:r>
            <a:r>
              <a:rPr lang="tr-TR" b="1" dirty="0" smtClean="0">
                <a:solidFill>
                  <a:srgbClr val="FF0000"/>
                </a:solidFill>
              </a:rPr>
              <a:t>rehberlik</a:t>
            </a:r>
            <a:r>
              <a:rPr lang="tr-TR" dirty="0" smtClean="0"/>
              <a:t> </a:t>
            </a:r>
            <a:r>
              <a:rPr lang="tr-TR" b="1" dirty="0" smtClean="0">
                <a:solidFill>
                  <a:srgbClr val="FF0000"/>
                </a:solidFill>
              </a:rPr>
              <a:t>etmesiyle</a:t>
            </a:r>
            <a:r>
              <a:rPr lang="tr-TR" dirty="0" smtClean="0"/>
              <a:t> içselleştirirler.  </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04248" y="260649"/>
            <a:ext cx="2160240" cy="21602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188640"/>
            <a:ext cx="7498080" cy="1143000"/>
          </a:xfrm>
        </p:spPr>
        <p:txBody>
          <a:bodyPr>
            <a:normAutofit fontScale="90000"/>
          </a:bodyPr>
          <a:lstStyle/>
          <a:p>
            <a:r>
              <a:rPr lang="tr-TR" dirty="0" smtClean="0"/>
              <a:t>PSİKOLOJİK SAĞLAMLIK NEDİR? </a:t>
            </a:r>
            <a:br>
              <a:rPr lang="tr-TR" dirty="0" smtClean="0"/>
            </a:br>
            <a:endParaRPr lang="tr-TR" dirty="0"/>
          </a:p>
        </p:txBody>
      </p:sp>
      <p:sp>
        <p:nvSpPr>
          <p:cNvPr id="3" name="2 İçerik Yer Tutucusu"/>
          <p:cNvSpPr>
            <a:spLocks noGrp="1"/>
          </p:cNvSpPr>
          <p:nvPr>
            <p:ph idx="1"/>
          </p:nvPr>
        </p:nvSpPr>
        <p:spPr/>
        <p:txBody>
          <a:bodyPr/>
          <a:lstStyle/>
          <a:p>
            <a:r>
              <a:rPr lang="tr-TR" dirty="0" smtClean="0"/>
              <a:t>Kişisel özellikler, Çevresel ve Sosyal Etkenlerin </a:t>
            </a:r>
            <a:r>
              <a:rPr lang="tr-TR" dirty="0" smtClean="0"/>
              <a:t> birleşiminden oluşur</a:t>
            </a:r>
          </a:p>
          <a:p>
            <a:pPr marL="365760" lvl="1" indent="-283464">
              <a:spcBef>
                <a:spcPts val="600"/>
              </a:spcBef>
              <a:buSzPct val="80000"/>
              <a:buFont typeface="Wingdings 2"/>
              <a:buChar char=""/>
            </a:pPr>
            <a:r>
              <a:rPr lang="tr-TR" dirty="0" smtClean="0"/>
              <a:t>Anlık </a:t>
            </a:r>
            <a:r>
              <a:rPr lang="tr-TR" dirty="0" smtClean="0"/>
              <a:t>sonuçlar verebilse de ‘anlık bir vaka değildir’ bir süreçtir</a:t>
            </a:r>
            <a:r>
              <a:rPr lang="tr-TR" dirty="0" smtClean="0"/>
              <a:t>.</a:t>
            </a:r>
          </a:p>
          <a:p>
            <a:pPr marL="365760" lvl="1" indent="-283464">
              <a:spcBef>
                <a:spcPts val="600"/>
              </a:spcBef>
              <a:buSzPct val="80000"/>
              <a:buFont typeface="Wingdings 2"/>
              <a:buChar char=""/>
            </a:pPr>
            <a:r>
              <a:rPr lang="tr-TR" dirty="0" smtClean="0"/>
              <a:t>Ruhsal Dayanıklılık geliştirilebilir</a:t>
            </a:r>
            <a:r>
              <a:rPr lang="tr-TR" dirty="0" smtClean="0"/>
              <a:t>.</a:t>
            </a:r>
          </a:p>
          <a:p>
            <a:pPr marL="365760" lvl="1" indent="-283464">
              <a:spcBef>
                <a:spcPts val="600"/>
              </a:spcBef>
              <a:buSzPct val="80000"/>
              <a:buFont typeface="Wingdings 2"/>
              <a:buChar char=""/>
            </a:pPr>
            <a:r>
              <a:rPr lang="tr-TR" dirty="0" smtClean="0"/>
              <a:t>Dayanıklılığı azaltan risk faktörleri olduğu gibi arttıran ‘koruyucu etmenler’ de vardır.</a:t>
            </a:r>
          </a:p>
          <a:p>
            <a:pPr marL="365760" lvl="1" indent="-283464">
              <a:spcBef>
                <a:spcPts val="600"/>
              </a:spcBef>
              <a:buSzPct val="80000"/>
              <a:buFont typeface="Wingdings 2"/>
              <a:buChar char=""/>
            </a:pPr>
            <a:r>
              <a:rPr lang="tr-TR" dirty="0" smtClean="0"/>
              <a:t>Herkesin farklı güç noktaları ve zayıf yanları vardır.</a:t>
            </a:r>
          </a:p>
          <a:p>
            <a:pPr marL="365760" lvl="1" indent="-283464">
              <a:spcBef>
                <a:spcPts val="600"/>
              </a:spcBef>
              <a:buSzPct val="80000"/>
              <a:buFont typeface="Wingdings 2"/>
              <a:buChar char=""/>
            </a:pPr>
            <a:endParaRPr lang="tr-TR" dirty="0" smtClean="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Sınır Koyma Nedir?</a:t>
            </a:r>
            <a:endParaRPr lang="tr-TR" dirty="0"/>
          </a:p>
        </p:txBody>
      </p:sp>
      <p:pic>
        <p:nvPicPr>
          <p:cNvPr id="4" name="3 İçerik Yer Tutucusu" descr="SINIR KOYMA.png"/>
          <p:cNvPicPr>
            <a:picLocks noGrp="1" noChangeAspect="1"/>
          </p:cNvPicPr>
          <p:nvPr>
            <p:ph idx="1"/>
          </p:nvPr>
        </p:nvPicPr>
        <p:blipFill>
          <a:blip r:embed="rId2" cstate="print"/>
          <a:stretch>
            <a:fillRect/>
          </a:stretch>
        </p:blipFill>
        <p:spPr>
          <a:xfrm>
            <a:off x="1435100" y="1700808"/>
            <a:ext cx="7499350" cy="396044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764704"/>
            <a:ext cx="7498080" cy="5483696"/>
          </a:xfrm>
        </p:spPr>
        <p:txBody>
          <a:bodyPr/>
          <a:lstStyle/>
          <a:p>
            <a:r>
              <a:rPr lang="tr-TR" kern="100" dirty="0" smtClean="0">
                <a:latin typeface="Calibri" panose="020F0502020204030204" pitchFamily="34" charset="0"/>
                <a:ea typeface="Calibri" panose="020F0502020204030204" pitchFamily="34" charset="0"/>
                <a:cs typeface="Times New Roman" panose="02020603050405020304" pitchFamily="18" charset="0"/>
              </a:rPr>
              <a:t>Yaş fark etmeksizin herhangi bir sosyal ortamda herkes tarafından kabul edilen, net sınırların olmaması bireyler için kaygı vericidir. </a:t>
            </a:r>
            <a:endParaRPr lang="tr-TR" kern="100" dirty="0" smtClean="0">
              <a:latin typeface="Calibri" panose="020F0502020204030204" pitchFamily="34" charset="0"/>
              <a:ea typeface="Calibri" panose="020F0502020204030204" pitchFamily="34" charset="0"/>
              <a:cs typeface="Times New Roman" panose="02020603050405020304" pitchFamily="18" charset="0"/>
            </a:endParaRPr>
          </a:p>
          <a:p>
            <a:r>
              <a:rPr lang="tr-TR" kern="100" dirty="0" smtClean="0">
                <a:latin typeface="Calibri" panose="020F0502020204030204" pitchFamily="34" charset="0"/>
                <a:ea typeface="Calibri" panose="020F0502020204030204" pitchFamily="34" charset="0"/>
                <a:cs typeface="Times New Roman" panose="02020603050405020304" pitchFamily="18" charset="0"/>
              </a:rPr>
              <a:t>Çocukla </a:t>
            </a:r>
            <a:r>
              <a:rPr lang="tr-TR" kern="100" dirty="0" smtClean="0">
                <a:latin typeface="Calibri" panose="020F0502020204030204" pitchFamily="34" charset="0"/>
                <a:ea typeface="Calibri" panose="020F0502020204030204" pitchFamily="34" charset="0"/>
                <a:cs typeface="Times New Roman" panose="02020603050405020304" pitchFamily="18" charset="0"/>
              </a:rPr>
              <a:t>işbirlikçi biçimde oluşturulan sınırlar çocuğunuza kendisinin doğru olanı seçme özgürlüğünü sağladığınıza ve bu özgürlüğü beraber koruyacağınıza dair güvence vermektedir. </a:t>
            </a:r>
            <a:endParaRPr lang="tr-TR" dirty="0" smtClean="0"/>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SINIR TÜRLERİ </a:t>
            </a:r>
            <a:endParaRPr lang="tr-TR" dirty="0"/>
          </a:p>
        </p:txBody>
      </p:sp>
      <p:sp>
        <p:nvSpPr>
          <p:cNvPr id="3" name="2 İçerik Yer Tutucusu"/>
          <p:cNvSpPr>
            <a:spLocks noGrp="1"/>
          </p:cNvSpPr>
          <p:nvPr>
            <p:ph idx="1"/>
          </p:nvPr>
        </p:nvSpPr>
        <p:spPr/>
        <p:txBody>
          <a:bodyPr/>
          <a:lstStyle/>
          <a:p>
            <a:r>
              <a:rPr lang="tr-TR" b="1" dirty="0" smtClean="0">
                <a:solidFill>
                  <a:srgbClr val="002060"/>
                </a:solidFill>
              </a:rPr>
              <a:t>Fiziksel Sınırlar: </a:t>
            </a:r>
            <a:r>
              <a:rPr lang="tr-TR" dirty="0" smtClean="0"/>
              <a:t>Fiziksel sınırları somut olarak görülebilen ve bireylerin kendi bedenini korumasını sağlayan sınırlardır. Fiziksel sınırlar diğer insanların ne kadar yakınına gelebileceğini belirler, yemek yeme, dinlenme gibi fizyolojik ihtiyaçlarının karşılanmasını ve mahremiyet haklarının korunmasını sağlar. </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b="1" dirty="0" smtClean="0">
                <a:solidFill>
                  <a:srgbClr val="002060"/>
                </a:solidFill>
              </a:rPr>
              <a:t>Duygusal Sınırlar: </a:t>
            </a:r>
            <a:r>
              <a:rPr lang="tr-TR" dirty="0" smtClean="0"/>
              <a:t>Duygusal sınırlar çocukların duygusal açıdan kendilerini tehdit altında hissetmelerini engellemektedir. Duygusal sınırlar çocukların kendi duygularını diğer bireylerin duygularından ayırt etmesini, duygularının önemli olduğunu fark etmesini kendi ve diğer bireylerin duygularını kabul etmesini ve saygı duymasını sağlar. </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solidFill>
                  <a:srgbClr val="002060"/>
                </a:solidFill>
              </a:rPr>
              <a:t>Zaman Sınırı: </a:t>
            </a:r>
            <a:r>
              <a:rPr lang="tr-TR" dirty="0" smtClean="0"/>
              <a:t>Çocukların herhangi bir etkinlik, görev ya da sorumluluğunu gerçekleştirmeye yönelik ne kadar süre ayıracağını ve zaman planlamasını nasıl yapacağını ifade etmektedir.</a:t>
            </a: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Doğru Sınır Nasıl Konulur?</a:t>
            </a:r>
            <a:endParaRPr lang="tr-TR" dirty="0"/>
          </a:p>
        </p:txBody>
      </p:sp>
      <p:sp>
        <p:nvSpPr>
          <p:cNvPr id="3" name="2 İçerik Yer Tutucusu"/>
          <p:cNvSpPr>
            <a:spLocks noGrp="1"/>
          </p:cNvSpPr>
          <p:nvPr>
            <p:ph idx="1"/>
          </p:nvPr>
        </p:nvSpPr>
        <p:spPr/>
        <p:txBody>
          <a:bodyPr/>
          <a:lstStyle/>
          <a:p>
            <a:pPr algn="just">
              <a:buNone/>
            </a:pPr>
            <a:r>
              <a:rPr lang="tr-TR" dirty="0" smtClean="0"/>
              <a:t>Doğru sınır koyarken öncelikle şu sorulara cevap aranmalıdır:</a:t>
            </a:r>
          </a:p>
          <a:p>
            <a:pPr algn="just"/>
            <a:r>
              <a:rPr lang="tr-TR" dirty="0" smtClean="0"/>
              <a:t>Bu Sınırı Koymak Gerçekten Gerekli mi?</a:t>
            </a:r>
          </a:p>
          <a:p>
            <a:pPr algn="just"/>
            <a:r>
              <a:rPr lang="tr-TR" dirty="0" smtClean="0"/>
              <a:t>Sınır Koyarak Neyi Hedefliyoruz?</a:t>
            </a:r>
          </a:p>
          <a:p>
            <a:pPr algn="just"/>
            <a:r>
              <a:rPr lang="tr-TR" dirty="0" smtClean="0"/>
              <a:t>Bu Sınır Ergenin Gelişimini Destekliyor mu, Engelliyor mu?</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Doğru Sınır Nasıl Koyulur?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570439215"/>
              </p:ext>
            </p:extLst>
          </p:nvPr>
        </p:nvGraphicFramePr>
        <p:xfrm>
          <a:off x="1259632" y="1340768"/>
          <a:ext cx="749935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1403648" y="3284984"/>
            <a:ext cx="7056784" cy="923330"/>
          </a:xfrm>
          <a:prstGeom prst="rect">
            <a:avLst/>
          </a:prstGeom>
        </p:spPr>
        <p:txBody>
          <a:bodyPr wrap="square">
            <a:spAutoFit/>
          </a:bodyPr>
          <a:lstStyle/>
          <a:p>
            <a:pPr algn="just"/>
            <a:r>
              <a:rPr lang="tr-TR" dirty="0" smtClean="0"/>
              <a:t>Sınırlar ifade edilirken çocuğa kabul edilmeyecek davranışların nelerden oluştuğu ve bunların yerine hangi alternatif davranışları kabul ettiğini açıkça söylenmeli, ve duygusunun anlaşıldığı belirten ifadeler kullanılmalıdır. </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Doğru Sınır Nasıl Koyulur?</a:t>
            </a:r>
            <a:endParaRPr lang="tr-TR" dirty="0"/>
          </a:p>
        </p:txBody>
      </p:sp>
      <p:sp>
        <p:nvSpPr>
          <p:cNvPr id="3" name="2 İçerik Yer Tutucusu"/>
          <p:cNvSpPr>
            <a:spLocks noGrp="1"/>
          </p:cNvSpPr>
          <p:nvPr>
            <p:ph idx="1"/>
          </p:nvPr>
        </p:nvSpPr>
        <p:spPr/>
        <p:txBody>
          <a:bodyPr>
            <a:normAutofit fontScale="77500" lnSpcReduction="20000"/>
          </a:bodyPr>
          <a:lstStyle/>
          <a:p>
            <a:pPr marL="502920" indent="-457200" algn="just">
              <a:buFont typeface="+mj-lt"/>
              <a:buAutoNum type="arabicPeriod"/>
            </a:pPr>
            <a:r>
              <a:rPr lang="tr-TR" dirty="0" smtClean="0"/>
              <a:t>Ebeveyn çocuğunun isteğini anlayarak bunu </a:t>
            </a:r>
            <a:r>
              <a:rPr lang="tr-TR" b="1" dirty="0" smtClean="0">
                <a:solidFill>
                  <a:srgbClr val="FF0000"/>
                </a:solidFill>
              </a:rPr>
              <a:t>basit</a:t>
            </a:r>
            <a:r>
              <a:rPr lang="tr-TR" dirty="0" smtClean="0"/>
              <a:t> şekilde açıklar: Keşke bu gece sinemaya gidebilseydin.</a:t>
            </a:r>
          </a:p>
          <a:p>
            <a:pPr marL="502920" indent="-457200" algn="just">
              <a:buFont typeface="+mj-lt"/>
              <a:buAutoNum type="arabicPeriod"/>
            </a:pPr>
            <a:r>
              <a:rPr lang="tr-TR" dirty="0" smtClean="0"/>
              <a:t>Ebeveyn spesifik bir davranış hakkındaki sınırları </a:t>
            </a:r>
            <a:r>
              <a:rPr lang="tr-TR" b="1" dirty="0" smtClean="0">
                <a:solidFill>
                  <a:srgbClr val="FF0000"/>
                </a:solidFill>
              </a:rPr>
              <a:t>açıkça</a:t>
            </a:r>
            <a:r>
              <a:rPr lang="tr-TR" dirty="0" smtClean="0"/>
              <a:t> ifade eder: Ertesi gün okul varsa o akşam sinemaya gitmemek evimizin kuralıdır.</a:t>
            </a:r>
          </a:p>
          <a:p>
            <a:pPr marL="502920" indent="-457200" algn="just">
              <a:buFont typeface="+mj-lt"/>
              <a:buAutoNum type="arabicPeriod"/>
            </a:pPr>
            <a:r>
              <a:rPr lang="tr-TR" dirty="0" smtClean="0"/>
              <a:t>Ebeveyn isteğin en azından kısmen gerçekleşebileceği durumları </a:t>
            </a:r>
            <a:r>
              <a:rPr lang="tr-TR" b="1" dirty="0" smtClean="0">
                <a:solidFill>
                  <a:srgbClr val="FF0000"/>
                </a:solidFill>
              </a:rPr>
              <a:t>örnek </a:t>
            </a:r>
            <a:r>
              <a:rPr lang="tr-TR" dirty="0" smtClean="0"/>
              <a:t>gösterir : Cuma ve cumartesi geceleri sinemaya gidebilirsin.</a:t>
            </a:r>
          </a:p>
          <a:p>
            <a:pPr marL="502920" indent="-457200" algn="just">
              <a:buFont typeface="+mj-lt"/>
              <a:buAutoNum type="arabicPeriod"/>
            </a:pPr>
            <a:r>
              <a:rPr lang="tr-TR" dirty="0" smtClean="0"/>
              <a:t>Ebeveyn sınır konmasından kaynaklanan itirazları ifade etmeleri için çocuğa yardım eder ve </a:t>
            </a:r>
            <a:r>
              <a:rPr lang="tr-TR" b="1" dirty="0" err="1" smtClean="0">
                <a:solidFill>
                  <a:srgbClr val="FF0000"/>
                </a:solidFill>
              </a:rPr>
              <a:t>empatik</a:t>
            </a:r>
            <a:r>
              <a:rPr lang="tr-TR" b="1" dirty="0" smtClean="0">
                <a:solidFill>
                  <a:srgbClr val="FF0000"/>
                </a:solidFill>
              </a:rPr>
              <a:t> ifadeler </a:t>
            </a:r>
            <a:r>
              <a:rPr lang="tr-TR" dirty="0" smtClean="0"/>
              <a:t>kullanır : Bu kuraldan hoşlanmadığın çok açık. Böyle bir kuralın olmamasını istiyorsun.</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ESNEK SINIRLAR</a:t>
            </a:r>
            <a:endParaRPr lang="tr-TR" dirty="0"/>
          </a:p>
        </p:txBody>
      </p:sp>
      <p:sp>
        <p:nvSpPr>
          <p:cNvPr id="3" name="2 İçerik Yer Tutucusu"/>
          <p:cNvSpPr>
            <a:spLocks noGrp="1"/>
          </p:cNvSpPr>
          <p:nvPr>
            <p:ph idx="1"/>
          </p:nvPr>
        </p:nvSpPr>
        <p:spPr/>
        <p:txBody>
          <a:bodyPr>
            <a:normAutofit fontScale="92500" lnSpcReduction="10000"/>
          </a:bodyPr>
          <a:lstStyle/>
          <a:p>
            <a:pPr algn="just"/>
            <a:r>
              <a:rPr lang="tr-TR" dirty="0" smtClean="0"/>
              <a:t>Ergenlerin sınırlarını düzenlemek, özgürlük ve sorumluluk arasında bir </a:t>
            </a:r>
            <a:r>
              <a:rPr lang="tr-TR" b="1" dirty="0" smtClean="0">
                <a:solidFill>
                  <a:srgbClr val="FF0000"/>
                </a:solidFill>
              </a:rPr>
              <a:t>denge</a:t>
            </a:r>
            <a:r>
              <a:rPr lang="tr-TR" dirty="0" smtClean="0"/>
              <a:t> sağlamaktır. </a:t>
            </a:r>
          </a:p>
          <a:p>
            <a:pPr algn="just"/>
            <a:r>
              <a:rPr lang="tr-TR" dirty="0" smtClean="0"/>
              <a:t>Esnek sınırlar belirsiz sınırlar anlamına gelmez, sınırlar kesindir yalnızca ergenin o sınırlar içinde keşfetmesini yaşama esnekliğine ihtiyacı vardır. </a:t>
            </a:r>
          </a:p>
          <a:p>
            <a:pPr algn="just"/>
            <a:r>
              <a:rPr lang="tr-TR" dirty="0" smtClean="0"/>
              <a:t>Büyüme ve keşif sürecinde olan ergenin sınırlar içindeki durumu göz önüne alınarak sınırlarda bazı düzenlemeler yapılabilir. </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Sınır Koymada Sevginin Rolü</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solidFill>
                  <a:srgbClr val="222222"/>
                </a:solidFill>
              </a:rPr>
              <a:t>Çocuğa öğretilmeye, kazandırılmaya çalışan beceri, davranış ya da bilgi her ne olursa olsun en önemli nokta </a:t>
            </a:r>
            <a:r>
              <a:rPr lang="tr-TR" b="1" dirty="0" smtClean="0">
                <a:solidFill>
                  <a:srgbClr val="FF0000"/>
                </a:solidFill>
              </a:rPr>
              <a:t>sevgi</a:t>
            </a:r>
            <a:r>
              <a:rPr lang="tr-TR" dirty="0" smtClean="0">
                <a:solidFill>
                  <a:srgbClr val="222222"/>
                </a:solidFill>
              </a:rPr>
              <a:t> ile yaklaşmaktır. </a:t>
            </a:r>
            <a:endParaRPr lang="tr-TR" dirty="0" smtClean="0"/>
          </a:p>
          <a:p>
            <a:r>
              <a:rPr lang="tr-TR" dirty="0" smtClean="0">
                <a:solidFill>
                  <a:srgbClr val="222222"/>
                </a:solidFill>
              </a:rPr>
              <a:t>Duygu, düşünce, korku ya da isteklerimizin her biri diğer insanlarla kurduğumuz duygusal ilişkilerle bağlantılıdır. </a:t>
            </a:r>
            <a:r>
              <a:rPr lang="tr-TR" smtClean="0">
                <a:solidFill>
                  <a:srgbClr val="222222"/>
                </a:solidFill>
              </a:rPr>
              <a:t>Bu nedenle sınır koyma sürecinde çocuklara </a:t>
            </a:r>
            <a:r>
              <a:rPr lang="tr-TR" b="1" smtClean="0">
                <a:solidFill>
                  <a:srgbClr val="222222"/>
                </a:solidFill>
              </a:rPr>
              <a:t>disiplinli, tutarlı, istikrarlı</a:t>
            </a:r>
            <a:r>
              <a:rPr lang="tr-TR" smtClean="0">
                <a:solidFill>
                  <a:srgbClr val="222222"/>
                </a:solidFill>
              </a:rPr>
              <a:t> ancak en temelde </a:t>
            </a:r>
            <a:r>
              <a:rPr lang="tr-TR" b="1" smtClean="0">
                <a:solidFill>
                  <a:srgbClr val="FF0000"/>
                </a:solidFill>
              </a:rPr>
              <a:t>sevgi dolu </a:t>
            </a:r>
            <a:r>
              <a:rPr lang="tr-TR" smtClean="0">
                <a:solidFill>
                  <a:srgbClr val="222222"/>
                </a:solidFill>
              </a:rPr>
              <a:t>yaklaşabiliyor olmak söz konusu sınırların içselleştirilebilmesini kolaylaştırılacaktır</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PSİKOLOJİK SAĞLAMLIK NE DEĞİLDİR?</a:t>
            </a:r>
            <a:endParaRPr lang="tr-TR" dirty="0"/>
          </a:p>
        </p:txBody>
      </p:sp>
      <p:sp>
        <p:nvSpPr>
          <p:cNvPr id="3" name="2 İçerik Yer Tutucusu"/>
          <p:cNvSpPr>
            <a:spLocks noGrp="1"/>
          </p:cNvSpPr>
          <p:nvPr>
            <p:ph idx="1"/>
          </p:nvPr>
        </p:nvSpPr>
        <p:spPr>
          <a:xfrm>
            <a:off x="1435608" y="1988840"/>
            <a:ext cx="7498080" cy="4032448"/>
          </a:xfrm>
        </p:spPr>
        <p:txBody>
          <a:bodyPr/>
          <a:lstStyle/>
          <a:p>
            <a:r>
              <a:rPr lang="tr-TR" sz="2800" dirty="0" smtClean="0"/>
              <a:t>Psikolojik  Dayanıklılık; doğuştan gelen bir süper </a:t>
            </a:r>
            <a:r>
              <a:rPr lang="tr-TR" sz="2800" dirty="0" smtClean="0"/>
              <a:t>güç değildir. </a:t>
            </a:r>
          </a:p>
          <a:p>
            <a:r>
              <a:rPr lang="tr-TR" sz="2800" dirty="0" smtClean="0"/>
              <a:t>İyi bir çevrenin armağanı </a:t>
            </a:r>
            <a:r>
              <a:rPr lang="tr-TR" sz="2800" dirty="0" smtClean="0"/>
              <a:t>da değildir</a:t>
            </a:r>
            <a:r>
              <a:rPr lang="tr-TR" dirty="0" smtClean="0"/>
              <a:t>.</a:t>
            </a:r>
          </a:p>
          <a:p>
            <a:pPr marL="365760" lvl="1" indent="-283464">
              <a:spcBef>
                <a:spcPts val="600"/>
              </a:spcBef>
              <a:buSzPct val="80000"/>
              <a:buFont typeface="Wingdings 2"/>
              <a:buChar char=""/>
            </a:pPr>
            <a:r>
              <a:rPr lang="tr-TR" dirty="0" smtClean="0"/>
              <a:t>Ruhsal Hastalıkların </a:t>
            </a:r>
            <a:r>
              <a:rPr lang="tr-TR" dirty="0" smtClean="0"/>
              <a:t>‘Psikolojik </a:t>
            </a:r>
            <a:r>
              <a:rPr lang="tr-TR" dirty="0" smtClean="0"/>
              <a:t>Dayanıksızlıkla’ </a:t>
            </a:r>
            <a:r>
              <a:rPr lang="tr-TR" dirty="0" smtClean="0"/>
              <a:t>doğrudan bir ilişkisi </a:t>
            </a:r>
            <a:r>
              <a:rPr lang="tr-TR" dirty="0" smtClean="0"/>
              <a:t>yoktur. Bazen gruptaki en dayanıklı insanlar ruhsal bulgu verir. </a:t>
            </a:r>
            <a:endParaRPr lang="tr-TR" dirty="0" smtClean="0"/>
          </a:p>
          <a:p>
            <a:pPr marL="365760" lvl="1" indent="-283464">
              <a:spcBef>
                <a:spcPts val="600"/>
              </a:spcBef>
              <a:buSzPct val="80000"/>
              <a:buFont typeface="Wingdings 2"/>
              <a:buChar char=""/>
            </a:pPr>
            <a:r>
              <a:rPr lang="tr-TR" dirty="0" smtClean="0"/>
              <a:t>Sadece kişinin kapasitesi değildir. Sistemin kapasitesidir.</a:t>
            </a:r>
            <a:endParaRPr lang="tr-TR" dirty="0" smtClean="0"/>
          </a:p>
          <a:p>
            <a:endParaRPr lang="tr-TR" dirty="0" smtClean="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3568440" cy="1858218"/>
          </a:xfrm>
        </p:spPr>
        <p:txBody>
          <a:bodyPr>
            <a:normAutofit fontScale="90000"/>
          </a:bodyPr>
          <a:lstStyle/>
          <a:p>
            <a:pPr algn="ctr"/>
            <a:r>
              <a:rPr lang="tr-TR" dirty="0" smtClean="0"/>
              <a:t>Psikolojik Olarak Sağlam Birey Kimdir?</a:t>
            </a:r>
            <a:endParaRPr lang="tr-TR" dirty="0"/>
          </a:p>
        </p:txBody>
      </p:sp>
      <p:sp>
        <p:nvSpPr>
          <p:cNvPr id="3" name="2 İçerik Yer Tutucusu"/>
          <p:cNvSpPr>
            <a:spLocks noGrp="1"/>
          </p:cNvSpPr>
          <p:nvPr>
            <p:ph idx="1"/>
          </p:nvPr>
        </p:nvSpPr>
        <p:spPr>
          <a:xfrm>
            <a:off x="1403648" y="2636912"/>
            <a:ext cx="7498080" cy="3744416"/>
          </a:xfrm>
        </p:spPr>
        <p:txBody>
          <a:bodyPr/>
          <a:lstStyle/>
          <a:p>
            <a:pPr>
              <a:buNone/>
            </a:pPr>
            <a:r>
              <a:rPr lang="tr-TR" dirty="0" smtClean="0"/>
              <a:t>        Bireyin </a:t>
            </a:r>
            <a:r>
              <a:rPr lang="tr-TR" dirty="0" smtClean="0"/>
              <a:t>eğer psikolojik sağlamlığı yüksek ise iç ve dış stres yaratan durumlara karşı daha esnek, kendine güvenli ve psikolojik uyumu yüksektir. </a:t>
            </a:r>
            <a:endParaRPr lang="tr-TR" dirty="0" smtClean="0"/>
          </a:p>
          <a:p>
            <a:pPr>
              <a:buNone/>
            </a:pPr>
            <a:r>
              <a:rPr lang="tr-TR" dirty="0" smtClean="0"/>
              <a:t> </a:t>
            </a:r>
            <a:r>
              <a:rPr lang="tr-TR" dirty="0" smtClean="0"/>
              <a:t>       Oysaki </a:t>
            </a:r>
            <a:r>
              <a:rPr lang="tr-TR" dirty="0" smtClean="0"/>
              <a:t>psikolojik sağlamlığı düşük bireyler, stresli durumlarla karşılaştığında uyumsuz davranışlar sergilerler.</a:t>
            </a:r>
            <a:endParaRPr lang="tr-TR" dirty="0"/>
          </a:p>
        </p:txBody>
      </p:sp>
      <p:pic>
        <p:nvPicPr>
          <p:cNvPr id="4" name="Resim 3"/>
          <p:cNvPicPr>
            <a:picLocks noChangeAspect="1"/>
          </p:cNvPicPr>
          <p:nvPr/>
        </p:nvPicPr>
        <p:blipFill>
          <a:blip r:embed="rId2" cstate="print"/>
          <a:stretch>
            <a:fillRect/>
          </a:stretch>
        </p:blipFill>
        <p:spPr>
          <a:xfrm>
            <a:off x="4932040" y="260648"/>
            <a:ext cx="3840813" cy="19204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ve koruyucu faktörler </a:t>
            </a:r>
            <a:endParaRPr lang="tr-TR" dirty="0"/>
          </a:p>
        </p:txBody>
      </p:sp>
      <p:pic>
        <p:nvPicPr>
          <p:cNvPr id="4" name="3 İçerik Yer Tutucusu" descr="birey toplum aile.png"/>
          <p:cNvPicPr>
            <a:picLocks noGrp="1" noChangeAspect="1"/>
          </p:cNvPicPr>
          <p:nvPr>
            <p:ph idx="1"/>
          </p:nvPr>
        </p:nvPicPr>
        <p:blipFill>
          <a:blip r:embed="rId2" cstate="print"/>
          <a:stretch>
            <a:fillRect/>
          </a:stretch>
        </p:blipFill>
        <p:spPr>
          <a:xfrm>
            <a:off x="2771800" y="1700808"/>
            <a:ext cx="4163006" cy="415348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faktörleri…</a:t>
            </a:r>
            <a:endParaRPr lang="tr-TR" dirty="0"/>
          </a:p>
        </p:txBody>
      </p:sp>
      <p:pic>
        <p:nvPicPr>
          <p:cNvPr id="4" name="3 İçerik Yer Tutucusu" descr="risk faktörleri.png"/>
          <p:cNvPicPr>
            <a:picLocks noGrp="1" noChangeAspect="1"/>
          </p:cNvPicPr>
          <p:nvPr>
            <p:ph idx="1"/>
          </p:nvPr>
        </p:nvPicPr>
        <p:blipFill>
          <a:blip r:embed="rId2" cstate="print"/>
          <a:stretch>
            <a:fillRect/>
          </a:stretch>
        </p:blipFill>
        <p:spPr>
          <a:xfrm>
            <a:off x="1617164" y="1533202"/>
            <a:ext cx="7135221" cy="462979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Koruyucu faktörler…</a:t>
            </a:r>
            <a:endParaRPr lang="tr-TR" dirty="0"/>
          </a:p>
        </p:txBody>
      </p:sp>
      <p:pic>
        <p:nvPicPr>
          <p:cNvPr id="4" name="3 İçerik Yer Tutucusu" descr="koruyucu faktörler.png"/>
          <p:cNvPicPr>
            <a:picLocks noGrp="1" noChangeAspect="1"/>
          </p:cNvPicPr>
          <p:nvPr>
            <p:ph idx="1"/>
          </p:nvPr>
        </p:nvPicPr>
        <p:blipFill>
          <a:blip r:embed="rId2" cstate="print"/>
          <a:stretch>
            <a:fillRect/>
          </a:stretch>
        </p:blipFill>
        <p:spPr>
          <a:xfrm>
            <a:off x="1435100" y="1556793"/>
            <a:ext cx="7499350" cy="421208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Lise dönemi risk faktörleri </a:t>
            </a:r>
            <a:endParaRPr lang="tr-TR" dirty="0"/>
          </a:p>
        </p:txBody>
      </p:sp>
      <p:pic>
        <p:nvPicPr>
          <p:cNvPr id="4" name="3 İçerik Yer Tutucusu" descr="lise ridsk.png"/>
          <p:cNvPicPr>
            <a:picLocks noGrp="1" noChangeAspect="1"/>
          </p:cNvPicPr>
          <p:nvPr>
            <p:ph idx="1"/>
          </p:nvPr>
        </p:nvPicPr>
        <p:blipFill>
          <a:blip r:embed="rId2" cstate="print"/>
          <a:stretch>
            <a:fillRect/>
          </a:stretch>
        </p:blipFill>
        <p:spPr>
          <a:xfrm>
            <a:off x="1619672" y="1452228"/>
            <a:ext cx="6840760" cy="479174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119</TotalTime>
  <Words>859</Words>
  <Application>Microsoft Office PowerPoint</Application>
  <PresentationFormat>Ekran Gösterisi (4:3)</PresentationFormat>
  <Paragraphs>77</Paragraphs>
  <Slides>39</Slides>
  <Notes>3</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Gündönümü</vt:lpstr>
      <vt:lpstr>PSİKOLOJİK SAĞLAMLIK VE SINIR KOYMAK</vt:lpstr>
      <vt:lpstr>PSİKOLOJİK SAĞLAMLIK NEDİR?</vt:lpstr>
      <vt:lpstr>PSİKOLOJİK SAĞLAMLIK NEDİR?  </vt:lpstr>
      <vt:lpstr>PSİKOLOJİK SAĞLAMLIK NE DEĞİLDİR?</vt:lpstr>
      <vt:lpstr>Psikolojik Olarak Sağlam Birey Kimdir?</vt:lpstr>
      <vt:lpstr>Risk ve koruyucu faktörler </vt:lpstr>
      <vt:lpstr>Risk faktörleri…</vt:lpstr>
      <vt:lpstr>Koruyucu faktörler…</vt:lpstr>
      <vt:lpstr>Lise dönemi risk faktörleri </vt:lpstr>
      <vt:lpstr>Lise dönemi koruyucu faktörler </vt:lpstr>
      <vt:lpstr>Psikolojik Sağlamlığı Destekleyici Ebeveyn Tutum ve Davranışları</vt:lpstr>
      <vt:lpstr>Bağ Kurun </vt:lpstr>
      <vt:lpstr>Başkalarına yardım etmelerini sağlayın. </vt:lpstr>
      <vt:lpstr>Slayt 14</vt:lpstr>
      <vt:lpstr>Slayt 15</vt:lpstr>
      <vt:lpstr>Slayt 16</vt:lpstr>
      <vt:lpstr>Slayt 17</vt:lpstr>
      <vt:lpstr>Slayt 18</vt:lpstr>
      <vt:lpstr>Slayt 19</vt:lpstr>
      <vt:lpstr>Slayt 20</vt:lpstr>
      <vt:lpstr>Slayt 21</vt:lpstr>
      <vt:lpstr>Slayt 22</vt:lpstr>
      <vt:lpstr>Slayt 23</vt:lpstr>
      <vt:lpstr>Slayt 24</vt:lpstr>
      <vt:lpstr> Çocuğunula İletişimde  «Psikolojik Sağlamlık»  Kapasitesini Genişletecek Bazı Öneriler </vt:lpstr>
      <vt:lpstr>Slayt 26</vt:lpstr>
      <vt:lpstr>Slayt 27</vt:lpstr>
      <vt:lpstr>Slayt 28</vt:lpstr>
      <vt:lpstr>SINIR KOYMA NEDİR?</vt:lpstr>
      <vt:lpstr>Sınır Koyma Nedir?</vt:lpstr>
      <vt:lpstr>Slayt 31</vt:lpstr>
      <vt:lpstr>SINIR TÜRLERİ </vt:lpstr>
      <vt:lpstr>Slayt 33</vt:lpstr>
      <vt:lpstr>Slayt 34</vt:lpstr>
      <vt:lpstr>Doğru Sınır Nasıl Konulur?</vt:lpstr>
      <vt:lpstr>Doğru Sınır Nasıl Koyulur?</vt:lpstr>
      <vt:lpstr>Doğru Sınır Nasıl Koyulur?</vt:lpstr>
      <vt:lpstr>ESNEK SINIRLAR</vt:lpstr>
      <vt:lpstr>Sınır Koymada Sevginin Rolü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SAĞLAMLIK VE SINIR KOYMAK</dc:title>
  <dc:creator>Windows Kullanıcısı</dc:creator>
  <cp:lastModifiedBy>Windows Kullanıcısı</cp:lastModifiedBy>
  <cp:revision>3</cp:revision>
  <dcterms:created xsi:type="dcterms:W3CDTF">2024-03-26T10:47:42Z</dcterms:created>
  <dcterms:modified xsi:type="dcterms:W3CDTF">2024-03-26T12:48:09Z</dcterms:modified>
</cp:coreProperties>
</file>